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handoutMasterIdLst>
    <p:handoutMasterId r:id="rId22"/>
  </p:handoutMasterIdLst>
  <p:sldIdLst>
    <p:sldId id="256" r:id="rId2"/>
    <p:sldId id="276" r:id="rId3"/>
    <p:sldId id="277" r:id="rId4"/>
    <p:sldId id="259" r:id="rId5"/>
    <p:sldId id="269" r:id="rId6"/>
    <p:sldId id="279" r:id="rId7"/>
    <p:sldId id="270" r:id="rId8"/>
    <p:sldId id="268" r:id="rId9"/>
    <p:sldId id="278" r:id="rId10"/>
    <p:sldId id="281" r:id="rId11"/>
    <p:sldId id="282" r:id="rId12"/>
    <p:sldId id="283" r:id="rId13"/>
    <p:sldId id="284" r:id="rId14"/>
    <p:sldId id="285" r:id="rId15"/>
    <p:sldId id="272" r:id="rId16"/>
    <p:sldId id="275" r:id="rId17"/>
    <p:sldId id="273" r:id="rId18"/>
    <p:sldId id="274"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4660"/>
  </p:normalViewPr>
  <p:slideViewPr>
    <p:cSldViewPr snapToGrid="0">
      <p:cViewPr varScale="1">
        <p:scale>
          <a:sx n="70" d="100"/>
          <a:sy n="70" d="100"/>
        </p:scale>
        <p:origin x="6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A32A5B-9133-44E7-BE13-AC0D2449AE02}" type="datetimeFigureOut">
              <a:rPr lang="en-US" smtClean="0"/>
              <a:t>12/4/2015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4F1EF5-BF33-4C83-89E2-ADF9C04A4A85}" type="slidenum">
              <a:rPr lang="en-US" smtClean="0"/>
              <a:t>‹#›</a:t>
            </a:fld>
            <a:endParaRPr lang="en-US"/>
          </a:p>
        </p:txBody>
      </p:sp>
    </p:spTree>
    <p:extLst>
      <p:ext uri="{BB962C8B-B14F-4D97-AF65-F5344CB8AC3E}">
        <p14:creationId xmlns:p14="http://schemas.microsoft.com/office/powerpoint/2010/main" val="28659697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14793-4082-4E13-BD37-D787436121CA}" type="datetimeFigureOut">
              <a:rPr lang="en-US" smtClean="0"/>
              <a:t>12/4/2015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8C94A-E79E-40F9-B7C6-73AD5809834A}" type="slidenum">
              <a:rPr lang="en-US" smtClean="0"/>
              <a:t>‹#›</a:t>
            </a:fld>
            <a:endParaRPr lang="en-US"/>
          </a:p>
        </p:txBody>
      </p:sp>
    </p:spTree>
    <p:extLst>
      <p:ext uri="{BB962C8B-B14F-4D97-AF65-F5344CB8AC3E}">
        <p14:creationId xmlns:p14="http://schemas.microsoft.com/office/powerpoint/2010/main" val="16152861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2</a:t>
            </a:fld>
            <a:endParaRPr lang="en-US"/>
          </a:p>
        </p:txBody>
      </p:sp>
    </p:spTree>
    <p:extLst>
      <p:ext uri="{BB962C8B-B14F-4D97-AF65-F5344CB8AC3E}">
        <p14:creationId xmlns:p14="http://schemas.microsoft.com/office/powerpoint/2010/main" val="3001593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13</a:t>
            </a:fld>
            <a:endParaRPr lang="en-US"/>
          </a:p>
        </p:txBody>
      </p:sp>
    </p:spTree>
    <p:extLst>
      <p:ext uri="{BB962C8B-B14F-4D97-AF65-F5344CB8AC3E}">
        <p14:creationId xmlns:p14="http://schemas.microsoft.com/office/powerpoint/2010/main" val="362732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14</a:t>
            </a:fld>
            <a:endParaRPr lang="en-US"/>
          </a:p>
        </p:txBody>
      </p:sp>
    </p:spTree>
    <p:extLst>
      <p:ext uri="{BB962C8B-B14F-4D97-AF65-F5344CB8AC3E}">
        <p14:creationId xmlns:p14="http://schemas.microsoft.com/office/powerpoint/2010/main" val="2160223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15</a:t>
            </a:fld>
            <a:endParaRPr lang="en-US"/>
          </a:p>
        </p:txBody>
      </p:sp>
    </p:spTree>
    <p:extLst>
      <p:ext uri="{BB962C8B-B14F-4D97-AF65-F5344CB8AC3E}">
        <p14:creationId xmlns:p14="http://schemas.microsoft.com/office/powerpoint/2010/main" val="841748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16</a:t>
            </a:fld>
            <a:endParaRPr lang="en-US"/>
          </a:p>
        </p:txBody>
      </p:sp>
    </p:spTree>
    <p:extLst>
      <p:ext uri="{BB962C8B-B14F-4D97-AF65-F5344CB8AC3E}">
        <p14:creationId xmlns:p14="http://schemas.microsoft.com/office/powerpoint/2010/main" val="118713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17</a:t>
            </a:fld>
            <a:endParaRPr lang="en-US"/>
          </a:p>
        </p:txBody>
      </p:sp>
    </p:spTree>
    <p:extLst>
      <p:ext uri="{BB962C8B-B14F-4D97-AF65-F5344CB8AC3E}">
        <p14:creationId xmlns:p14="http://schemas.microsoft.com/office/powerpoint/2010/main" val="3884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18</a:t>
            </a:fld>
            <a:endParaRPr lang="en-US"/>
          </a:p>
        </p:txBody>
      </p:sp>
    </p:spTree>
    <p:extLst>
      <p:ext uri="{BB962C8B-B14F-4D97-AF65-F5344CB8AC3E}">
        <p14:creationId xmlns:p14="http://schemas.microsoft.com/office/powerpoint/2010/main" val="10665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3</a:t>
            </a:fld>
            <a:endParaRPr lang="en-US"/>
          </a:p>
        </p:txBody>
      </p:sp>
    </p:spTree>
    <p:extLst>
      <p:ext uri="{BB962C8B-B14F-4D97-AF65-F5344CB8AC3E}">
        <p14:creationId xmlns:p14="http://schemas.microsoft.com/office/powerpoint/2010/main" val="1454393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4</a:t>
            </a:fld>
            <a:endParaRPr lang="en-US"/>
          </a:p>
        </p:txBody>
      </p:sp>
    </p:spTree>
    <p:extLst>
      <p:ext uri="{BB962C8B-B14F-4D97-AF65-F5344CB8AC3E}">
        <p14:creationId xmlns:p14="http://schemas.microsoft.com/office/powerpoint/2010/main" val="314755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5</a:t>
            </a:fld>
            <a:endParaRPr lang="en-US"/>
          </a:p>
        </p:txBody>
      </p:sp>
    </p:spTree>
    <p:extLst>
      <p:ext uri="{BB962C8B-B14F-4D97-AF65-F5344CB8AC3E}">
        <p14:creationId xmlns:p14="http://schemas.microsoft.com/office/powerpoint/2010/main" val="22040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6</a:t>
            </a:fld>
            <a:endParaRPr lang="en-US"/>
          </a:p>
        </p:txBody>
      </p:sp>
    </p:spTree>
    <p:extLst>
      <p:ext uri="{BB962C8B-B14F-4D97-AF65-F5344CB8AC3E}">
        <p14:creationId xmlns:p14="http://schemas.microsoft.com/office/powerpoint/2010/main" val="33042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7</a:t>
            </a:fld>
            <a:endParaRPr lang="en-US"/>
          </a:p>
        </p:txBody>
      </p:sp>
    </p:spTree>
    <p:extLst>
      <p:ext uri="{BB962C8B-B14F-4D97-AF65-F5344CB8AC3E}">
        <p14:creationId xmlns:p14="http://schemas.microsoft.com/office/powerpoint/2010/main" val="228705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8</a:t>
            </a:fld>
            <a:endParaRPr lang="en-US"/>
          </a:p>
        </p:txBody>
      </p:sp>
    </p:spTree>
    <p:extLst>
      <p:ext uri="{BB962C8B-B14F-4D97-AF65-F5344CB8AC3E}">
        <p14:creationId xmlns:p14="http://schemas.microsoft.com/office/powerpoint/2010/main" val="106162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9</a:t>
            </a:fld>
            <a:endParaRPr lang="en-US"/>
          </a:p>
        </p:txBody>
      </p:sp>
    </p:spTree>
    <p:extLst>
      <p:ext uri="{BB962C8B-B14F-4D97-AF65-F5344CB8AC3E}">
        <p14:creationId xmlns:p14="http://schemas.microsoft.com/office/powerpoint/2010/main" val="424954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8C94A-E79E-40F9-B7C6-73AD5809834A}" type="slidenum">
              <a:rPr lang="en-US" smtClean="0"/>
              <a:t>10</a:t>
            </a:fld>
            <a:endParaRPr lang="en-US"/>
          </a:p>
        </p:txBody>
      </p:sp>
    </p:spTree>
    <p:extLst>
      <p:ext uri="{BB962C8B-B14F-4D97-AF65-F5344CB8AC3E}">
        <p14:creationId xmlns:p14="http://schemas.microsoft.com/office/powerpoint/2010/main" val="2706363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9BD9E16-CB45-476B-B1A7-0F6D563727F0}" type="datetime1">
              <a:rPr lang="en-US" smtClean="0"/>
              <a:t>12/4/2015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891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581FA6-A8F0-4BA1-9C18-04913AB057EA}"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302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9B4A0-3724-4835-A864-B82363868F9A}"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4803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0D5904-31E2-471C-8EBB-3CA59FA2356E}"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36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A96DE-C2D4-4936-B261-C50B11809DC9}"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4455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9191747-B884-4A69-9BC5-A1DFFE38B009}" type="datetime1">
              <a:rPr lang="en-US" smtClean="0"/>
              <a:t>12/4/2015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1085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9F7569C-55E8-4FCF-A74A-D6A238DB0919}" type="datetime1">
              <a:rPr lang="en-US" smtClean="0"/>
              <a:t>12/4/2015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141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A39FE0-0E25-47AE-8A83-48F54B0F93EF}"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5706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593719-F613-4CFA-A784-52E33FDF4C30}"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06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AC0D7-AD01-4E0B-ADCE-CA94EAF5C206}"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100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7D7ED2-529C-4E0E-B0D5-A837158FCCD4}"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88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6847A5-088B-4607-9C0F-DA310F1957A5}"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506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496405-BFAB-4F8A-9E3A-B97C6E90403F}" type="datetime1">
              <a:rPr lang="en-US" smtClean="0"/>
              <a:t>12/4/2015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82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9FE416-3D14-41C0-BA2E-5E02D5E01A5A}" type="datetime1">
              <a:rPr lang="en-US" smtClean="0"/>
              <a:t>12/4/2015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298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BA641-C69C-4FE1-BC6C-5735A7C3B644}" type="datetime1">
              <a:rPr lang="en-US" smtClean="0"/>
              <a:t>12/4/2015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407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462A46-FB2E-4DE3-8548-DFCC902A2C1B}"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492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B1432-F925-48E8-946E-5FB2A480D1C2}"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FCBDB5-6BB7-4772-BAF8-C3BBDA5A4FA7}" type="datetime1">
              <a:rPr lang="en-US" smtClean="0"/>
              <a:t>12/4/2015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3898777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cap="none" dirty="0" smtClean="0">
                <a:latin typeface="Aldhabi" panose="01000000000000000000" pitchFamily="2" charset="-78"/>
                <a:cs typeface="Aldhabi" panose="01000000000000000000" pitchFamily="2" charset="-78"/>
              </a:rPr>
              <a:t>RRT for Quadrotor Motion Planning </a:t>
            </a:r>
            <a:br>
              <a:rPr lang="en-US" cap="none" dirty="0" smtClean="0">
                <a:latin typeface="Aldhabi" panose="01000000000000000000" pitchFamily="2" charset="-78"/>
                <a:cs typeface="Aldhabi" panose="01000000000000000000" pitchFamily="2" charset="-78"/>
              </a:rPr>
            </a:br>
            <a:r>
              <a:rPr lang="en-US" cap="none" dirty="0" smtClean="0">
                <a:latin typeface="Aldhabi" panose="01000000000000000000" pitchFamily="2" charset="-78"/>
                <a:cs typeface="Aldhabi" panose="01000000000000000000" pitchFamily="2" charset="-78"/>
              </a:rPr>
              <a:t>with Danger </a:t>
            </a:r>
            <a:r>
              <a:rPr lang="en-US" cap="none" dirty="0">
                <a:latin typeface="Aldhabi" panose="01000000000000000000" pitchFamily="2" charset="-78"/>
                <a:cs typeface="Aldhabi" panose="01000000000000000000" pitchFamily="2" charset="-78"/>
              </a:rPr>
              <a:t>Z</a:t>
            </a:r>
            <a:r>
              <a:rPr lang="en-US" cap="none" dirty="0" smtClean="0">
                <a:latin typeface="Aldhabi" panose="01000000000000000000" pitchFamily="2" charset="-78"/>
                <a:cs typeface="Aldhabi" panose="01000000000000000000" pitchFamily="2" charset="-78"/>
              </a:rPr>
              <a:t>ones in The </a:t>
            </a:r>
            <a:r>
              <a:rPr lang="en-US" cap="none" dirty="0">
                <a:latin typeface="Aldhabi" panose="01000000000000000000" pitchFamily="2" charset="-78"/>
                <a:cs typeface="Aldhabi" panose="01000000000000000000" pitchFamily="2" charset="-78"/>
              </a:rPr>
              <a:t>E</a:t>
            </a:r>
            <a:r>
              <a:rPr lang="en-US" cap="none" dirty="0" smtClean="0">
                <a:latin typeface="Aldhabi" panose="01000000000000000000" pitchFamily="2" charset="-78"/>
                <a:cs typeface="Aldhabi" panose="01000000000000000000" pitchFamily="2" charset="-78"/>
              </a:rPr>
              <a:t>nvironment</a:t>
            </a:r>
            <a:endParaRPr lang="en-US" cap="none" dirty="0">
              <a:latin typeface="Aldhabi" panose="01000000000000000000" pitchFamily="2" charset="-78"/>
              <a:cs typeface="Aldhabi" panose="01000000000000000000" pitchFamily="2" charset="-78"/>
            </a:endParaRPr>
          </a:p>
        </p:txBody>
      </p:sp>
      <p:sp>
        <p:nvSpPr>
          <p:cNvPr id="3" name="Subtitle 2"/>
          <p:cNvSpPr>
            <a:spLocks noGrp="1"/>
          </p:cNvSpPr>
          <p:nvPr>
            <p:ph type="subTitle" idx="1"/>
          </p:nvPr>
        </p:nvSpPr>
        <p:spPr>
          <a:xfrm>
            <a:off x="1876424" y="3602038"/>
            <a:ext cx="8791575" cy="3063938"/>
          </a:xfrm>
        </p:spPr>
        <p:txBody>
          <a:bodyPr>
            <a:noAutofit/>
          </a:bodyPr>
          <a:lstStyle/>
          <a:p>
            <a:pPr algn="ctr"/>
            <a:r>
              <a:rPr lang="en-US" sz="2400" cap="none" dirty="0" smtClean="0">
                <a:latin typeface="Aldhabi" panose="01000000000000000000" pitchFamily="2" charset="-78"/>
                <a:cs typeface="Aldhabi" panose="01000000000000000000" pitchFamily="2" charset="-78"/>
              </a:rPr>
              <a:t>Roya Sabbagh </a:t>
            </a:r>
            <a:r>
              <a:rPr lang="en-US" sz="2400" cap="none" dirty="0" err="1" smtClean="0">
                <a:latin typeface="Aldhabi" panose="01000000000000000000" pitchFamily="2" charset="-78"/>
                <a:cs typeface="Aldhabi" panose="01000000000000000000" pitchFamily="2" charset="-78"/>
              </a:rPr>
              <a:t>Novin</a:t>
            </a:r>
            <a:r>
              <a:rPr lang="en-US" sz="2400" cap="none" dirty="0" smtClean="0">
                <a:latin typeface="Aldhabi" panose="01000000000000000000" pitchFamily="2" charset="-78"/>
                <a:cs typeface="Aldhabi" panose="01000000000000000000" pitchFamily="2" charset="-78"/>
              </a:rPr>
              <a:t>, </a:t>
            </a:r>
            <a:r>
              <a:rPr lang="en-US" sz="2400" cap="none" dirty="0" err="1" smtClean="0">
                <a:latin typeface="Aldhabi" panose="01000000000000000000" pitchFamily="2" charset="-78"/>
                <a:cs typeface="Aldhabi" panose="01000000000000000000" pitchFamily="2" charset="-78"/>
              </a:rPr>
              <a:t>Dejun</a:t>
            </a:r>
            <a:r>
              <a:rPr lang="en-US" sz="2400" cap="none" dirty="0" smtClean="0">
                <a:latin typeface="Aldhabi" panose="01000000000000000000" pitchFamily="2" charset="-78"/>
                <a:cs typeface="Aldhabi" panose="01000000000000000000" pitchFamily="2" charset="-78"/>
              </a:rPr>
              <a:t> </a:t>
            </a:r>
            <a:r>
              <a:rPr lang="en-US" sz="2400" cap="none" dirty="0" err="1" smtClean="0">
                <a:latin typeface="Aldhabi" panose="01000000000000000000" pitchFamily="2" charset="-78"/>
                <a:cs typeface="Aldhabi" panose="01000000000000000000" pitchFamily="2" charset="-78"/>
              </a:rPr>
              <a:t>Guo</a:t>
            </a:r>
            <a:endParaRPr lang="en-US" sz="2400" cap="none" dirty="0" smtClean="0">
              <a:latin typeface="Aldhabi" panose="01000000000000000000" pitchFamily="2" charset="-78"/>
              <a:cs typeface="Aldhabi" panose="01000000000000000000" pitchFamily="2" charset="-78"/>
            </a:endParaRPr>
          </a:p>
          <a:p>
            <a:pPr algn="ctr"/>
            <a:r>
              <a:rPr lang="en-US" sz="2400" cap="none" dirty="0" err="1" smtClean="0">
                <a:latin typeface="Aldhabi" panose="01000000000000000000" pitchFamily="2" charset="-78"/>
                <a:cs typeface="Aldhabi" panose="01000000000000000000" pitchFamily="2" charset="-78"/>
              </a:rPr>
              <a:t>Shantnu</a:t>
            </a:r>
            <a:r>
              <a:rPr lang="en-US" sz="2400" cap="none" dirty="0" smtClean="0">
                <a:latin typeface="Aldhabi" panose="01000000000000000000" pitchFamily="2" charset="-78"/>
                <a:cs typeface="Aldhabi" panose="01000000000000000000" pitchFamily="2" charset="-78"/>
              </a:rPr>
              <a:t> </a:t>
            </a:r>
            <a:r>
              <a:rPr lang="en-US" sz="2400" cap="none" dirty="0" err="1" smtClean="0">
                <a:latin typeface="Aldhabi" panose="01000000000000000000" pitchFamily="2" charset="-78"/>
                <a:cs typeface="Aldhabi" panose="01000000000000000000" pitchFamily="2" charset="-78"/>
              </a:rPr>
              <a:t>Kakkar</a:t>
            </a:r>
            <a:r>
              <a:rPr lang="en-US" sz="2400" cap="none" dirty="0" smtClean="0">
                <a:latin typeface="Aldhabi" panose="01000000000000000000" pitchFamily="2" charset="-78"/>
                <a:cs typeface="Aldhabi" panose="01000000000000000000" pitchFamily="2" charset="-78"/>
              </a:rPr>
              <a:t>, Xiang He</a:t>
            </a:r>
          </a:p>
          <a:p>
            <a:pPr algn="ctr"/>
            <a:r>
              <a:rPr lang="en-US" sz="2400" cap="none" dirty="0" smtClean="0">
                <a:latin typeface="Aldhabi" panose="01000000000000000000" pitchFamily="2" charset="-78"/>
                <a:cs typeface="Aldhabi" panose="01000000000000000000" pitchFamily="2" charset="-78"/>
              </a:rPr>
              <a:t>Supervisor: Dr. Herman</a:t>
            </a:r>
            <a:endParaRPr lang="en-US" sz="2400" cap="none" dirty="0">
              <a:latin typeface="Aldhabi" panose="01000000000000000000" pitchFamily="2" charset="-78"/>
              <a:cs typeface="Aldhabi" panose="01000000000000000000" pitchFamily="2" charset="-78"/>
            </a:endParaRPr>
          </a:p>
          <a:p>
            <a:pPr algn="ctr"/>
            <a:endParaRPr lang="en-US" sz="2400" cap="none" dirty="0">
              <a:latin typeface="Aldhabi" panose="01000000000000000000" pitchFamily="2" charset="-78"/>
              <a:cs typeface="Aldhabi" panose="01000000000000000000" pitchFamily="2" charset="-78"/>
            </a:endParaRPr>
          </a:p>
          <a:p>
            <a:pPr algn="ctr"/>
            <a:r>
              <a:rPr lang="en-US" sz="2400" cap="none" dirty="0" smtClean="0">
                <a:latin typeface="Aldhabi" panose="01000000000000000000" pitchFamily="2" charset="-78"/>
                <a:cs typeface="Aldhabi" panose="01000000000000000000" pitchFamily="2" charset="-78"/>
              </a:rPr>
              <a:t>Fall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610" y="378413"/>
            <a:ext cx="2853201" cy="743950"/>
          </a:xfrm>
          <a:prstGeom prst="rect">
            <a:avLst/>
          </a:prstGeom>
        </p:spPr>
      </p:pic>
    </p:spTree>
    <p:extLst>
      <p:ext uri="{BB962C8B-B14F-4D97-AF65-F5344CB8AC3E}">
        <p14:creationId xmlns:p14="http://schemas.microsoft.com/office/powerpoint/2010/main" val="1242535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smoothing</a:t>
            </a:r>
            <a:endParaRPr lang="en-US" dirty="0"/>
          </a:p>
        </p:txBody>
      </p:sp>
      <p:sp>
        <p:nvSpPr>
          <p:cNvPr id="3" name="Content Placeholder 2"/>
          <p:cNvSpPr>
            <a:spLocks noGrp="1"/>
          </p:cNvSpPr>
          <p:nvPr>
            <p:ph idx="1"/>
          </p:nvPr>
        </p:nvSpPr>
        <p:spPr/>
        <p:txBody>
          <a:bodyPr/>
          <a:lstStyle/>
          <a:p>
            <a:r>
              <a:rPr lang="en-IN" dirty="0" smtClean="0"/>
              <a:t>It is a post processing tool to ensure that there are no abrupt changes in direction. (in other words, it ensures continuity of velocity, acceleration and radius of curvature)</a:t>
            </a:r>
          </a:p>
          <a:p>
            <a:r>
              <a:rPr lang="en-IN" dirty="0" smtClean="0"/>
              <a:t>RRT Constraint helps satisfy acceleration limits, but continuity is not ensured. </a:t>
            </a:r>
          </a:p>
          <a:p>
            <a:r>
              <a:rPr lang="en-IN" dirty="0" smtClean="0"/>
              <a:t>Method used: B-splines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474520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PATH SMOOTHING</a:t>
            </a:r>
            <a:endParaRPr lang="en-US" dirty="0"/>
          </a:p>
        </p:txBody>
      </p:sp>
      <p:sp>
        <p:nvSpPr>
          <p:cNvPr id="3" name="Content Placeholder 2"/>
          <p:cNvSpPr>
            <a:spLocks noGrp="1"/>
          </p:cNvSpPr>
          <p:nvPr>
            <p:ph idx="1"/>
          </p:nvPr>
        </p:nvSpPr>
        <p:spPr>
          <a:xfrm>
            <a:off x="1141413" y="2249487"/>
            <a:ext cx="5259387" cy="3541714"/>
          </a:xfrm>
        </p:spPr>
        <p:txBody>
          <a:bodyPr/>
          <a:lstStyle/>
          <a:p>
            <a:r>
              <a:rPr lang="en-IN" dirty="0" err="1" smtClean="0"/>
              <a:t>Bsplines</a:t>
            </a:r>
            <a:r>
              <a:rPr lang="en-IN" dirty="0" smtClean="0"/>
              <a:t>: </a:t>
            </a:r>
          </a:p>
          <a:p>
            <a:pPr lvl="1"/>
            <a:r>
              <a:rPr lang="en-IN" dirty="0" smtClean="0"/>
              <a:t>local support. Re-positioning of path points &amp; introducing pseudorandom points</a:t>
            </a:r>
          </a:p>
          <a:p>
            <a:pPr lvl="1"/>
            <a:r>
              <a:rPr lang="en-IN" dirty="0" smtClean="0"/>
              <a:t>continuous (can go up to C3 continuity without increasing program complexity)</a:t>
            </a:r>
          </a:p>
          <a:p>
            <a:pPr lvl="1"/>
            <a:r>
              <a:rPr lang="en-IN" dirty="0" smtClean="0"/>
              <a:t>No wobbling, curve within convex hull</a:t>
            </a:r>
          </a:p>
          <a:p>
            <a:pPr marL="0" indent="0">
              <a:buNone/>
            </a:pPr>
            <a:r>
              <a:rPr lang="en-IN" dirty="0" smtClean="0"/>
              <a:t> </a:t>
            </a:r>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pic>
        <p:nvPicPr>
          <p:cNvPr id="1026" name="Picture 2" descr="https://upload.wikimedia.org/wikipedia/commons/thumb/1/18/B-spline_curve.svg/400px-B-spline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756221"/>
            <a:ext cx="2299000" cy="1862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p:cNvPicPr>
          <p:nvPr/>
        </p:nvPicPr>
        <p:blipFill>
          <a:blip r:embed="rId3"/>
          <a:stretch>
            <a:fillRect/>
          </a:stretch>
        </p:blipFill>
        <p:spPr>
          <a:xfrm>
            <a:off x="8536338" y="2710783"/>
            <a:ext cx="3462178" cy="1936221"/>
          </a:xfrm>
          <a:prstGeom prst="rect">
            <a:avLst/>
          </a:prstGeom>
        </p:spPr>
      </p:pic>
      <p:pic>
        <p:nvPicPr>
          <p:cNvPr id="1028" name="Picture 4" descr="http://www.cs.mtu.edu/~shene/COURSES/cs3621/NOTES/spline/bs-cnvx-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219" y="4625707"/>
            <a:ext cx="2482529" cy="1937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Tree>
    <p:extLst>
      <p:ext uri="{BB962C8B-B14F-4D97-AF65-F5344CB8AC3E}">
        <p14:creationId xmlns:p14="http://schemas.microsoft.com/office/powerpoint/2010/main" val="4000695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593754"/>
            <a:ext cx="9905998" cy="1478570"/>
          </a:xfrm>
        </p:spPr>
        <p:txBody>
          <a:bodyPr/>
          <a:lstStyle/>
          <a:p>
            <a:r>
              <a:rPr lang="en-IN" dirty="0" smtClean="0"/>
              <a:t>Path smoothing</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955" y="1892808"/>
            <a:ext cx="7047685" cy="36600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Tree>
    <p:extLst>
      <p:ext uri="{BB962C8B-B14F-4D97-AF65-F5344CB8AC3E}">
        <p14:creationId xmlns:p14="http://schemas.microsoft.com/office/powerpoint/2010/main" val="3131173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map</a:t>
            </a:r>
            <a:endParaRPr lang="en-US" dirty="0"/>
          </a:p>
        </p:txBody>
      </p:sp>
      <p:sp>
        <p:nvSpPr>
          <p:cNvPr id="3" name="Content Placeholder 2"/>
          <p:cNvSpPr>
            <a:spLocks noGrp="1"/>
          </p:cNvSpPr>
          <p:nvPr>
            <p:ph idx="1"/>
          </p:nvPr>
        </p:nvSpPr>
        <p:spPr>
          <a:xfrm>
            <a:off x="1141413" y="2249487"/>
            <a:ext cx="9710888" cy="3541714"/>
          </a:xfrm>
        </p:spPr>
        <p:txBody>
          <a:bodyPr/>
          <a:lstStyle/>
          <a:p>
            <a:r>
              <a:rPr lang="en-IN" dirty="0" smtClean="0"/>
              <a:t>Read image produced by the GUI</a:t>
            </a:r>
          </a:p>
          <a:p>
            <a:r>
              <a:rPr lang="en-IN" dirty="0" smtClean="0"/>
              <a:t>Use the RGB components produced in the image to know free space, obstacles, start, goal, etc.</a:t>
            </a:r>
          </a:p>
          <a:p>
            <a:r>
              <a:rPr lang="en-IN" dirty="0" smtClean="0"/>
              <a:t>Generate a txt file based on the RGB values.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26228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environment</a:t>
            </a:r>
            <a:endParaRPr lang="en-US" dirty="0"/>
          </a:p>
        </p:txBody>
      </p:sp>
      <p:sp>
        <p:nvSpPr>
          <p:cNvPr id="3" name="Content Placeholder 2"/>
          <p:cNvSpPr>
            <a:spLocks noGrp="1"/>
          </p:cNvSpPr>
          <p:nvPr>
            <p:ph idx="1"/>
          </p:nvPr>
        </p:nvSpPr>
        <p:spPr>
          <a:xfrm>
            <a:off x="1141413" y="2249487"/>
            <a:ext cx="6585268" cy="3541714"/>
          </a:xfrm>
        </p:spPr>
        <p:txBody>
          <a:bodyPr/>
          <a:lstStyle/>
          <a:p>
            <a:r>
              <a:rPr lang="en-IN" dirty="0" smtClean="0"/>
              <a:t>Used Open GL for 3d visualization</a:t>
            </a:r>
          </a:p>
          <a:p>
            <a:r>
              <a:rPr lang="en-IN" dirty="0" smtClean="0"/>
              <a:t>Used ROS for communicating. Two nodes are made, one of which reads the file containing the path. This node then passes position and attitude data to the other node (the open GL node).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9" name="Group 8"/>
          <p:cNvGrpSpPr/>
          <p:nvPr/>
        </p:nvGrpSpPr>
        <p:grpSpPr>
          <a:xfrm>
            <a:off x="3559153" y="4727448"/>
            <a:ext cx="5070513" cy="1063753"/>
            <a:chOff x="3049359" y="4343400"/>
            <a:chExt cx="5496247" cy="1447801"/>
          </a:xfrm>
        </p:grpSpPr>
        <p:sp>
          <p:nvSpPr>
            <p:cNvPr id="5" name="Oval 4"/>
            <p:cNvSpPr/>
            <p:nvPr/>
          </p:nvSpPr>
          <p:spPr>
            <a:xfrm>
              <a:off x="6582334" y="4343400"/>
              <a:ext cx="1963272" cy="1447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049359" y="4457469"/>
              <a:ext cx="1932775" cy="1333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865535" y="4827494"/>
              <a:ext cx="1680071" cy="369332"/>
            </a:xfrm>
            <a:prstGeom prst="rect">
              <a:avLst/>
            </a:prstGeom>
            <a:noFill/>
          </p:spPr>
          <p:txBody>
            <a:bodyPr wrap="square" rtlCol="0">
              <a:spAutoFit/>
            </a:bodyPr>
            <a:lstStyle/>
            <a:p>
              <a:r>
                <a:rPr lang="en-IN" dirty="0" smtClean="0"/>
                <a:t>Reading node</a:t>
              </a:r>
              <a:endParaRPr lang="en-US" dirty="0"/>
            </a:p>
          </p:txBody>
        </p:sp>
        <p:sp>
          <p:nvSpPr>
            <p:cNvPr id="11" name="TextBox 10"/>
            <p:cNvSpPr txBox="1"/>
            <p:nvPr/>
          </p:nvSpPr>
          <p:spPr>
            <a:xfrm>
              <a:off x="3415553" y="4827494"/>
              <a:ext cx="1311088" cy="369332"/>
            </a:xfrm>
            <a:prstGeom prst="rect">
              <a:avLst/>
            </a:prstGeom>
            <a:noFill/>
          </p:spPr>
          <p:txBody>
            <a:bodyPr wrap="square" rtlCol="0">
              <a:spAutoFit/>
            </a:bodyPr>
            <a:lstStyle/>
            <a:p>
              <a:r>
                <a:rPr lang="en-IN" dirty="0" smtClean="0"/>
                <a:t>OPEN GL</a:t>
              </a:r>
              <a:endParaRPr lang="en-US" dirty="0"/>
            </a:p>
          </p:txBody>
        </p:sp>
        <p:sp>
          <p:nvSpPr>
            <p:cNvPr id="15" name="Left Arrow 14"/>
            <p:cNvSpPr/>
            <p:nvPr/>
          </p:nvSpPr>
          <p:spPr>
            <a:xfrm>
              <a:off x="4982134" y="4953000"/>
              <a:ext cx="16002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323286" y="4652682"/>
              <a:ext cx="1205261" cy="369332"/>
            </a:xfrm>
            <a:prstGeom prst="rect">
              <a:avLst/>
            </a:prstGeom>
            <a:noFill/>
          </p:spPr>
          <p:txBody>
            <a:bodyPr wrap="square" rtlCol="0">
              <a:spAutoFit/>
            </a:bodyPr>
            <a:lstStyle/>
            <a:p>
              <a:r>
                <a:rPr lang="en-IN" dirty="0" smtClean="0"/>
                <a:t>Position</a:t>
              </a:r>
              <a:endParaRPr lang="en-US" dirty="0"/>
            </a:p>
          </p:txBody>
        </p:sp>
        <p:sp>
          <p:nvSpPr>
            <p:cNvPr id="17" name="TextBox 16"/>
            <p:cNvSpPr txBox="1"/>
            <p:nvPr/>
          </p:nvSpPr>
          <p:spPr>
            <a:xfrm>
              <a:off x="5348328" y="5137666"/>
              <a:ext cx="1001806" cy="369332"/>
            </a:xfrm>
            <a:prstGeom prst="rect">
              <a:avLst/>
            </a:prstGeom>
            <a:noFill/>
          </p:spPr>
          <p:txBody>
            <a:bodyPr wrap="square" rtlCol="0">
              <a:spAutoFit/>
            </a:bodyPr>
            <a:lstStyle/>
            <a:p>
              <a:r>
                <a:rPr lang="en-IN" dirty="0" smtClean="0"/>
                <a:t>Attitude</a:t>
              </a:r>
              <a:endParaRPr lang="en-US" dirty="0"/>
            </a:p>
          </p:txBody>
        </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066" y="3085272"/>
            <a:ext cx="3915241" cy="806391"/>
          </a:xfrm>
          <a:prstGeom prst="rect">
            <a:avLst/>
          </a:prstGeom>
        </p:spPr>
      </p:pic>
    </p:spTree>
    <p:extLst>
      <p:ext uri="{BB962C8B-B14F-4D97-AF65-F5344CB8AC3E}">
        <p14:creationId xmlns:p14="http://schemas.microsoft.com/office/powerpoint/2010/main" val="2899154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a:t>
            </a:r>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15</a:t>
            </a:fld>
            <a:endParaRPr lang="en-US" dirty="0"/>
          </a:p>
        </p:txBody>
      </p:sp>
      <p:pic>
        <p:nvPicPr>
          <p:cNvPr id="5" name="out-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46089" y="1697649"/>
            <a:ext cx="7496641" cy="4185625"/>
          </a:xfrm>
          <a:prstGeom prst="rect">
            <a:avLst/>
          </a:prstGeom>
        </p:spPr>
      </p:pic>
    </p:spTree>
    <p:extLst>
      <p:ext uri="{BB962C8B-B14F-4D97-AF65-F5344CB8AC3E}">
        <p14:creationId xmlns:p14="http://schemas.microsoft.com/office/powerpoint/2010/main" val="12651765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Method:</a:t>
            </a:r>
          </a:p>
          <a:p>
            <a:pPr lvl="1"/>
            <a:r>
              <a:rPr lang="en-US" dirty="0" smtClean="0"/>
              <a:t>Developed </a:t>
            </a:r>
            <a:r>
              <a:rPr lang="en-US" dirty="0" smtClean="0"/>
              <a:t>a GUI for user-friendly </a:t>
            </a:r>
            <a:r>
              <a:rPr lang="en-US" dirty="0" smtClean="0"/>
              <a:t>inputs</a:t>
            </a:r>
          </a:p>
          <a:p>
            <a:pPr lvl="1"/>
            <a:r>
              <a:rPr lang="en-US" dirty="0"/>
              <a:t>Basic RRT + Cost function + Acceleration </a:t>
            </a:r>
            <a:r>
              <a:rPr lang="en-US" dirty="0" smtClean="0"/>
              <a:t>constraints</a:t>
            </a:r>
          </a:p>
          <a:p>
            <a:pPr lvl="1"/>
            <a:r>
              <a:rPr lang="en-US" dirty="0"/>
              <a:t>Smoothing using </a:t>
            </a:r>
            <a:r>
              <a:rPr lang="en-US" dirty="0" smtClean="0"/>
              <a:t>B-splines</a:t>
            </a:r>
            <a:endParaRPr lang="en-US" dirty="0" smtClean="0"/>
          </a:p>
          <a:p>
            <a:pPr lvl="1"/>
            <a:r>
              <a:rPr lang="en-US" dirty="0" smtClean="0"/>
              <a:t>Developed a 3D environment for better visualization</a:t>
            </a:r>
          </a:p>
          <a:p>
            <a:r>
              <a:rPr lang="en-US" dirty="0" smtClean="0"/>
              <a:t>Results </a:t>
            </a:r>
            <a:r>
              <a:rPr lang="en-US" dirty="0" smtClean="0"/>
              <a:t>and future work:</a:t>
            </a:r>
          </a:p>
          <a:p>
            <a:pPr lvl="1"/>
            <a:r>
              <a:rPr lang="en-US" dirty="0" smtClean="0"/>
              <a:t>Find and smooth path considering the constraints and danger zones</a:t>
            </a:r>
          </a:p>
          <a:p>
            <a:pPr lvl="1"/>
            <a:r>
              <a:rPr lang="en-US" dirty="0" smtClean="0"/>
              <a:t>Considering narrow passages</a:t>
            </a:r>
          </a:p>
          <a:p>
            <a:pPr lvl="1"/>
            <a:r>
              <a:rPr lang="en-US" dirty="0" smtClean="0"/>
              <a:t>More realistic danger zones</a:t>
            </a:r>
          </a:p>
          <a:p>
            <a:pPr lvl="1"/>
            <a:r>
              <a:rPr lang="en-US" dirty="0" smtClean="0"/>
              <a:t>More complicated dynamic constraints</a:t>
            </a:r>
          </a:p>
          <a:p>
            <a:pPr lvl="1"/>
            <a:endParaRPr lang="en-US" dirty="0" smtClean="0"/>
          </a:p>
          <a:p>
            <a:pPr lvl="1"/>
            <a:endParaRPr lang="en-US" dirty="0" smtClean="0"/>
          </a:p>
          <a:p>
            <a:pPr lvl="1"/>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141985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17</a:t>
            </a:fld>
            <a:endParaRPr lang="en-US" dirty="0"/>
          </a:p>
        </p:txBody>
      </p:sp>
      <p:sp>
        <p:nvSpPr>
          <p:cNvPr id="8" name="Content Placeholder 2"/>
          <p:cNvSpPr>
            <a:spLocks noGrp="1"/>
          </p:cNvSpPr>
          <p:nvPr/>
        </p:nvSpPr>
        <p:spPr>
          <a:xfrm>
            <a:off x="1141410" y="2295524"/>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smtClean="0"/>
              <a:t>D. Sent, M. </a:t>
            </a:r>
            <a:r>
              <a:rPr lang="en-US" sz="2000" dirty="0"/>
              <a:t>H. </a:t>
            </a:r>
            <a:r>
              <a:rPr lang="en-US" sz="2000" dirty="0" err="1"/>
              <a:t>Overmars</a:t>
            </a:r>
            <a:r>
              <a:rPr lang="en-US" sz="2000" dirty="0"/>
              <a:t>. "Motion planning in environments with danger zones." </a:t>
            </a:r>
            <a:r>
              <a:rPr lang="en-US" sz="2000" i="1" dirty="0"/>
              <a:t> IEEE International Conference on </a:t>
            </a:r>
            <a:r>
              <a:rPr lang="en-US" sz="2000" i="1" dirty="0" smtClean="0"/>
              <a:t>Robotics </a:t>
            </a:r>
            <a:r>
              <a:rPr lang="en-US" sz="2000" i="1" dirty="0"/>
              <a:t>and Automation, </a:t>
            </a:r>
            <a:r>
              <a:rPr lang="en-US" sz="2000" i="1" dirty="0" smtClean="0"/>
              <a:t>ICRA.</a:t>
            </a:r>
            <a:r>
              <a:rPr lang="en-US" sz="2000" dirty="0" smtClean="0"/>
              <a:t> </a:t>
            </a:r>
            <a:r>
              <a:rPr lang="en-US" sz="2000" dirty="0"/>
              <a:t>Vol. </a:t>
            </a:r>
            <a:r>
              <a:rPr lang="en-US" sz="2000" dirty="0" smtClean="0"/>
              <a:t>2, </a:t>
            </a:r>
            <a:r>
              <a:rPr lang="en-US" sz="2000" dirty="0"/>
              <a:t>2001</a:t>
            </a:r>
            <a:r>
              <a:rPr lang="en-US" sz="2000" dirty="0" smtClean="0"/>
              <a:t>.</a:t>
            </a:r>
          </a:p>
          <a:p>
            <a:r>
              <a:rPr lang="en-US" sz="2000" dirty="0" err="1"/>
              <a:t>Choset</a:t>
            </a:r>
            <a:r>
              <a:rPr lang="en-US" sz="2000" dirty="0"/>
              <a:t>, Howie M. </a:t>
            </a:r>
            <a:r>
              <a:rPr lang="en-US" sz="2000" i="1" dirty="0"/>
              <a:t>Principles of robot motion: theory, algorithms, and implementation</a:t>
            </a:r>
            <a:r>
              <a:rPr lang="en-US" sz="2000" dirty="0"/>
              <a:t>. MIT press, 2005</a:t>
            </a:r>
            <a:r>
              <a:rPr lang="en-US" sz="2000" dirty="0" smtClean="0"/>
              <a:t>.</a:t>
            </a:r>
          </a:p>
          <a:p>
            <a:r>
              <a:rPr lang="en-US" sz="2000" dirty="0" err="1"/>
              <a:t>Koyuncu</a:t>
            </a:r>
            <a:r>
              <a:rPr lang="en-US" sz="2000" dirty="0"/>
              <a:t>, </a:t>
            </a:r>
            <a:r>
              <a:rPr lang="en-US" sz="2000" dirty="0" err="1"/>
              <a:t>Emre</a:t>
            </a:r>
            <a:r>
              <a:rPr lang="en-US" sz="2000" dirty="0"/>
              <a:t>, and </a:t>
            </a:r>
            <a:r>
              <a:rPr lang="en-US" sz="2000" dirty="0" err="1"/>
              <a:t>Gokhan</a:t>
            </a:r>
            <a:r>
              <a:rPr lang="en-US" sz="2000" dirty="0"/>
              <a:t> </a:t>
            </a:r>
            <a:r>
              <a:rPr lang="en-US" sz="2000" dirty="0" err="1"/>
              <a:t>Inalhan</a:t>
            </a:r>
            <a:r>
              <a:rPr lang="en-US" sz="2000" dirty="0"/>
              <a:t>. "A probabilistic b-spline motion planning algorithm for unmanned helicopters flying in dense 3d environments." </a:t>
            </a:r>
            <a:r>
              <a:rPr lang="en-US" sz="2000" i="1" dirty="0"/>
              <a:t>Intelligent Robots and Systems, 2008. IROS 2008. IEEE/RSJ International Conference on</a:t>
            </a:r>
            <a:r>
              <a:rPr lang="en-US" sz="2000" dirty="0"/>
              <a:t>. IEEE, 2008.</a:t>
            </a:r>
          </a:p>
        </p:txBody>
      </p:sp>
    </p:spTree>
    <p:extLst>
      <p:ext uri="{BB962C8B-B14F-4D97-AF65-F5344CB8AC3E}">
        <p14:creationId xmlns:p14="http://schemas.microsoft.com/office/powerpoint/2010/main" val="3638064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4928615"/>
            <a:ext cx="9905999" cy="862585"/>
          </a:xfrm>
        </p:spPr>
        <p:txBody>
          <a:bodyPr>
            <a:normAutofit/>
          </a:bodyPr>
          <a:lstStyle/>
          <a:p>
            <a:pPr marL="0" indent="0" algn="ctr">
              <a:buNone/>
            </a:pPr>
            <a:r>
              <a:rPr lang="en-US" sz="3600" dirty="0" smtClean="0"/>
              <a:t>Thanks </a:t>
            </a:r>
            <a:r>
              <a:rPr lang="en-US" sz="3600" dirty="0"/>
              <a:t>F</a:t>
            </a:r>
            <a:r>
              <a:rPr lang="en-US" sz="3600" dirty="0" smtClean="0"/>
              <a:t>or </a:t>
            </a:r>
            <a:r>
              <a:rPr lang="en-US" sz="3600" dirty="0"/>
              <a:t>Y</a:t>
            </a:r>
            <a:r>
              <a:rPr lang="en-US" sz="3600" dirty="0" smtClean="0"/>
              <a:t>our Attention! </a:t>
            </a:r>
            <a:r>
              <a:rPr lang="en-US" sz="3600" dirty="0" smtClean="0">
                <a:sym typeface="Wingdings" panose="05000000000000000000" pitchFamily="2" charset="2"/>
              </a:rPr>
              <a:t></a:t>
            </a:r>
            <a:endParaRPr lang="en-US" sz="3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18</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100" y="646113"/>
            <a:ext cx="3436620" cy="4009390"/>
          </a:xfrm>
          <a:prstGeom prst="rect">
            <a:avLst/>
          </a:prstGeom>
        </p:spPr>
      </p:pic>
    </p:spTree>
    <p:extLst>
      <p:ext uri="{BB962C8B-B14F-4D97-AF65-F5344CB8AC3E}">
        <p14:creationId xmlns:p14="http://schemas.microsoft.com/office/powerpoint/2010/main" val="3337200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checking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4846" y="2249488"/>
            <a:ext cx="4699134" cy="3541712"/>
          </a:xfrm>
        </p:spPr>
      </p:pic>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Tree>
    <p:extLst>
      <p:ext uri="{BB962C8B-B14F-4D97-AF65-F5344CB8AC3E}">
        <p14:creationId xmlns:p14="http://schemas.microsoft.com/office/powerpoint/2010/main" val="2555519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1295" y="1126797"/>
            <a:ext cx="2845026" cy="2136931"/>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69994" y="3972581"/>
            <a:ext cx="3019507" cy="2014324"/>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6830" y="3381804"/>
            <a:ext cx="2863253" cy="1908835"/>
          </a:xfrm>
          <a:prstGeom prst="rect">
            <a:avLst/>
          </a:prstGeom>
        </p:spPr>
      </p:pic>
      <p:sp>
        <p:nvSpPr>
          <p:cNvPr id="10" name="Content Placeholder 2"/>
          <p:cNvSpPr txBox="1">
            <a:spLocks/>
          </p:cNvSpPr>
          <p:nvPr/>
        </p:nvSpPr>
        <p:spPr>
          <a:xfrm>
            <a:off x="1141413" y="2097088"/>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Quadcopters rescue in damaged structures</a:t>
            </a:r>
          </a:p>
          <a:p>
            <a:r>
              <a:rPr lang="en-US" dirty="0" smtClean="0"/>
              <a:t>Flexibility</a:t>
            </a:r>
            <a:r>
              <a:rPr lang="en-US" dirty="0"/>
              <a:t>, </a:t>
            </a:r>
            <a:r>
              <a:rPr lang="en-US" dirty="0" smtClean="0"/>
              <a:t>e.g., hover and fly in complex areas</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56999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Definition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a:t>
            </a:fld>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Map building: GUI + 3D environment</a:t>
            </a:r>
          </a:p>
          <a:p>
            <a:pPr marL="457200" indent="-457200">
              <a:buFont typeface="+mj-lt"/>
              <a:buAutoNum type="arabicPeriod"/>
            </a:pPr>
            <a:r>
              <a:rPr lang="en-US" dirty="0" smtClean="0"/>
              <a:t>Path planning: RRT + cost + dynamic constraints</a:t>
            </a:r>
          </a:p>
          <a:p>
            <a:pPr marL="457200" indent="-457200">
              <a:buFont typeface="+mj-lt"/>
              <a:buAutoNum type="arabicPeriod"/>
            </a:pPr>
            <a:r>
              <a:rPr lang="en-US" dirty="0" smtClean="0"/>
              <a:t>Path smoothing: </a:t>
            </a:r>
            <a:r>
              <a:rPr lang="en-US" dirty="0" err="1" smtClean="0"/>
              <a:t>Bspline</a:t>
            </a:r>
            <a:r>
              <a:rPr lang="en-US" dirty="0"/>
              <a:t/>
            </a:r>
            <a:br>
              <a:rPr lang="en-US" dirty="0"/>
            </a:b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87" y="4739735"/>
            <a:ext cx="3222813" cy="16299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3858167"/>
            <a:ext cx="3040910" cy="208543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048" y="2249487"/>
            <a:ext cx="3016535" cy="1696801"/>
          </a:xfrm>
          <a:prstGeom prst="rect">
            <a:avLst/>
          </a:prstGeom>
        </p:spPr>
      </p:pic>
    </p:spTree>
    <p:extLst>
      <p:ext uri="{BB962C8B-B14F-4D97-AF65-F5344CB8AC3E}">
        <p14:creationId xmlns:p14="http://schemas.microsoft.com/office/powerpoint/2010/main" val="20390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RRT?</a:t>
            </a:r>
            <a:endParaRPr lang="en-US" dirty="0"/>
          </a:p>
        </p:txBody>
      </p:sp>
      <p:sp>
        <p:nvSpPr>
          <p:cNvPr id="3" name="Content Placeholder 2"/>
          <p:cNvSpPr>
            <a:spLocks noGrp="1"/>
          </p:cNvSpPr>
          <p:nvPr>
            <p:ph idx="1"/>
          </p:nvPr>
        </p:nvSpPr>
        <p:spPr/>
        <p:txBody>
          <a:bodyPr/>
          <a:lstStyle/>
          <a:p>
            <a:r>
              <a:rPr lang="en-IN" dirty="0"/>
              <a:t>Fast for single query requirement. Give little bias and it will </a:t>
            </a:r>
            <a:r>
              <a:rPr lang="en-IN" dirty="0" err="1"/>
              <a:t>boooom</a:t>
            </a:r>
            <a:r>
              <a:rPr lang="en-IN" dirty="0"/>
              <a:t>. (PRM requires some additional steps)</a:t>
            </a:r>
          </a:p>
          <a:p>
            <a:r>
              <a:rPr lang="en-IN" dirty="0"/>
              <a:t>Kinematic and dynamic constraints. (acceleration, velocity, etc.)</a:t>
            </a:r>
          </a:p>
          <a:p>
            <a:r>
              <a:rPr lang="en-IN" dirty="0"/>
              <a:t>Collision checking is a separate independent module.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337200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RRT</a:t>
            </a:r>
            <a:endParaRPr lang="en-US" dirty="0"/>
          </a:p>
        </p:txBody>
      </p:sp>
      <p:sp>
        <p:nvSpPr>
          <p:cNvPr id="3" name="Content Placeholder 2"/>
          <p:cNvSpPr>
            <a:spLocks noGrp="1"/>
          </p:cNvSpPr>
          <p:nvPr>
            <p:ph idx="1"/>
          </p:nvPr>
        </p:nvSpPr>
        <p:spPr/>
        <p:txBody>
          <a:bodyPr/>
          <a:lstStyle/>
          <a:p>
            <a:pPr marL="0" indent="0">
              <a:buNone/>
            </a:pPr>
            <a:r>
              <a:rPr lang="en-IN" dirty="0"/>
              <a:t>Drawbacks:</a:t>
            </a:r>
            <a:endParaRPr lang="en-IN" sz="3200" dirty="0"/>
          </a:p>
          <a:p>
            <a:pPr marL="457200" indent="-457200">
              <a:buAutoNum type="arabicParenR"/>
            </a:pPr>
            <a:r>
              <a:rPr lang="en-IN" dirty="0"/>
              <a:t>Danger zones</a:t>
            </a:r>
          </a:p>
          <a:p>
            <a:pPr marL="342900" indent="-342900">
              <a:buAutoNum type="arabicParenR"/>
            </a:pPr>
            <a:r>
              <a:rPr lang="en-IN" sz="2800" dirty="0"/>
              <a:t>  </a:t>
            </a:r>
            <a:r>
              <a:rPr lang="en-IN" dirty="0"/>
              <a:t>Constraint</a:t>
            </a:r>
            <a:r>
              <a:rPr lang="en-IN" sz="2800" dirty="0"/>
              <a:t>s</a:t>
            </a:r>
          </a:p>
          <a:p>
            <a:pPr marL="342900" indent="-342900">
              <a:buAutoNum type="arabicParenR"/>
            </a:pPr>
            <a:r>
              <a:rPr lang="en-IN" dirty="0"/>
              <a:t>  </a:t>
            </a:r>
            <a:r>
              <a:rPr lang="en-IN" dirty="0" smtClean="0"/>
              <a:t>Smoothness</a:t>
            </a:r>
          </a:p>
          <a:p>
            <a:pPr marL="0" indent="0">
              <a:buNone/>
            </a:pPr>
            <a:endParaRPr lang="en-IN" dirty="0"/>
          </a:p>
          <a:p>
            <a:pPr marL="0" indent="0">
              <a:buNone/>
            </a:pPr>
            <a:r>
              <a:rPr lang="en-IN" sz="1600" dirty="0"/>
              <a:t>*</a:t>
            </a:r>
            <a:r>
              <a:rPr lang="en-IN" sz="1600" dirty="0" err="1"/>
              <a:t>Choset</a:t>
            </a:r>
            <a:r>
              <a:rPr lang="en-IN" sz="1600" dirty="0"/>
              <a:t>, Howie; “Principles of Robot motion”</a:t>
            </a:r>
            <a:endParaRPr lang="en-IN" sz="1400" dirty="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5</a:t>
            </a:fld>
            <a:endParaRPr lang="en-US" dirty="0"/>
          </a:p>
        </p:txBody>
      </p:sp>
      <p:sp>
        <p:nvSpPr>
          <p:cNvPr id="7" name="Content Placeholder 2"/>
          <p:cNvSpPr>
            <a:spLocks noGrp="1"/>
          </p:cNvSpPr>
          <p:nvPr/>
        </p:nvSpPr>
        <p:spPr>
          <a:xfrm>
            <a:off x="1098406" y="1379001"/>
            <a:ext cx="9905999" cy="49110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a:p>
        </p:txBody>
      </p:sp>
      <p:pic>
        <p:nvPicPr>
          <p:cNvPr id="8" name="Picture 7"/>
          <p:cNvPicPr>
            <a:picLocks noChangeAspect="1"/>
          </p:cNvPicPr>
          <p:nvPr/>
        </p:nvPicPr>
        <p:blipFill>
          <a:blip r:embed="rId4"/>
          <a:stretch>
            <a:fillRect/>
          </a:stretch>
        </p:blipFill>
        <p:spPr>
          <a:xfrm>
            <a:off x="5732194" y="3338878"/>
            <a:ext cx="3138001" cy="2228409"/>
          </a:xfrm>
          <a:prstGeom prst="rect">
            <a:avLst/>
          </a:prstGeom>
        </p:spPr>
      </p:pic>
      <p:pic>
        <p:nvPicPr>
          <p:cNvPr id="9" name="Picture 8" descr="http://www.cs.utah.edu/~alnds/icons/r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978" y="1944302"/>
            <a:ext cx="3332645" cy="2592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81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user interface (GUI)</a:t>
            </a:r>
            <a:endParaRPr lang="en-US" dirty="0"/>
          </a:p>
        </p:txBody>
      </p:sp>
      <p:sp>
        <p:nvSpPr>
          <p:cNvPr id="3" name="Content Placeholder 2"/>
          <p:cNvSpPr>
            <a:spLocks noGrp="1"/>
          </p:cNvSpPr>
          <p:nvPr>
            <p:ph idx="1"/>
          </p:nvPr>
        </p:nvSpPr>
        <p:spPr/>
        <p:txBody>
          <a:bodyPr/>
          <a:lstStyle/>
          <a:p>
            <a:r>
              <a:rPr lang="en-US" dirty="0" smtClean="0"/>
              <a:t>Different elements</a:t>
            </a:r>
          </a:p>
          <a:p>
            <a:r>
              <a:rPr lang="en-US" dirty="0" smtClean="0"/>
              <a:t>Different shapes</a:t>
            </a:r>
          </a:p>
          <a:p>
            <a:r>
              <a:rPr lang="en-US" dirty="0" smtClean="0"/>
              <a:t>Level of danger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123" y="2594591"/>
            <a:ext cx="5638286" cy="28515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110" y="2527352"/>
            <a:ext cx="5208313" cy="2953539"/>
          </a:xfrm>
          <a:prstGeom prst="rect">
            <a:avLst/>
          </a:prstGeom>
        </p:spPr>
      </p:pic>
    </p:spTree>
    <p:extLst>
      <p:ext uri="{BB962C8B-B14F-4D97-AF65-F5344CB8AC3E}">
        <p14:creationId xmlns:p14="http://schemas.microsoft.com/office/powerpoint/2010/main" val="306463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Danger Zones</a:t>
            </a:r>
            <a:endParaRPr lang="en-US" dirty="0"/>
          </a:p>
        </p:txBody>
      </p:sp>
      <p:sp>
        <p:nvSpPr>
          <p:cNvPr id="3" name="Content Placeholder 2"/>
          <p:cNvSpPr>
            <a:spLocks noGrp="1"/>
          </p:cNvSpPr>
          <p:nvPr>
            <p:ph idx="1"/>
          </p:nvPr>
        </p:nvSpPr>
        <p:spPr>
          <a:xfrm>
            <a:off x="1141413" y="2249487"/>
            <a:ext cx="6301803" cy="3541714"/>
          </a:xfrm>
        </p:spPr>
        <p:txBody>
          <a:bodyPr>
            <a:normAutofit fontScale="92500"/>
          </a:bodyPr>
          <a:lstStyle/>
          <a:p>
            <a:r>
              <a:rPr lang="en-US" i="1" dirty="0" smtClean="0"/>
              <a:t>A danger zone is an area </a:t>
            </a:r>
            <a:r>
              <a:rPr lang="en-US" i="1" dirty="0"/>
              <a:t>with </a:t>
            </a:r>
            <a:r>
              <a:rPr lang="en-US" i="1" dirty="0" smtClean="0"/>
              <a:t>hazardous condition, i.e., heating, poor wireless networking, air flow, …</a:t>
            </a:r>
          </a:p>
          <a:p>
            <a:r>
              <a:rPr lang="en-US" i="1" dirty="0" smtClean="0"/>
              <a:t>The </a:t>
            </a:r>
            <a:r>
              <a:rPr lang="en-US" i="1" dirty="0"/>
              <a:t>path is allowed to intersect with the </a:t>
            </a:r>
            <a:r>
              <a:rPr lang="en-US" i="1" dirty="0" smtClean="0"/>
              <a:t>danger zones but this </a:t>
            </a:r>
            <a:r>
              <a:rPr lang="en-US" i="1" dirty="0"/>
              <a:t>should be avoided as much as </a:t>
            </a:r>
            <a:r>
              <a:rPr lang="en-US" i="1" dirty="0" smtClean="0"/>
              <a:t>possible considering the level of danger.</a:t>
            </a:r>
          </a:p>
          <a:p>
            <a:r>
              <a:rPr lang="en-US" i="1" dirty="0" smtClean="0"/>
              <a:t>The level of danger determines how much the area should be avoided.</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216" y="2695998"/>
            <a:ext cx="3415350" cy="2134594"/>
          </a:xfrm>
          <a:prstGeom prst="rect">
            <a:avLst/>
          </a:prstGeom>
        </p:spPr>
      </p:pic>
      <p:grpSp>
        <p:nvGrpSpPr>
          <p:cNvPr id="10" name="Group 9"/>
          <p:cNvGrpSpPr/>
          <p:nvPr/>
        </p:nvGrpSpPr>
        <p:grpSpPr>
          <a:xfrm>
            <a:off x="8030745" y="1946401"/>
            <a:ext cx="2240291" cy="3633787"/>
            <a:chOff x="3238500" y="2325687"/>
            <a:chExt cx="2421636" cy="396081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500" y="3864864"/>
              <a:ext cx="2421636" cy="242163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00" y="2325687"/>
              <a:ext cx="1187130" cy="146297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7470" y="2517160"/>
              <a:ext cx="1092666" cy="1092666"/>
            </a:xfrm>
            <a:prstGeom prst="rect">
              <a:avLst/>
            </a:prstGeom>
          </p:spPr>
        </p:pic>
      </p:grpSp>
    </p:spTree>
    <p:extLst>
      <p:ext uri="{BB962C8B-B14F-4D97-AF65-F5344CB8AC3E}">
        <p14:creationId xmlns:p14="http://schemas.microsoft.com/office/powerpoint/2010/main" val="164928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No danger</a:t>
            </a:r>
            <a:r>
              <a:rPr lang="en-US" dirty="0"/>
              <a:t>: d = </a:t>
            </a:r>
            <a:r>
              <a:rPr lang="en-US" dirty="0" smtClean="0"/>
              <a:t>norm(</a:t>
            </a:r>
            <a:r>
              <a:rPr lang="en-US" dirty="0" err="1" smtClean="0"/>
              <a:t>new_sample</a:t>
            </a:r>
            <a:r>
              <a:rPr lang="en-US" dirty="0" smtClean="0"/>
              <a:t> – </a:t>
            </a:r>
            <a:r>
              <a:rPr lang="en-US" dirty="0" err="1" smtClean="0"/>
              <a:t>n_i</a:t>
            </a:r>
            <a:r>
              <a:rPr lang="en-US" dirty="0" smtClean="0"/>
              <a:t>)</a:t>
            </a:r>
            <a:endParaRPr lang="en-US" dirty="0"/>
          </a:p>
          <a:p>
            <a:r>
              <a:rPr lang="en-US" dirty="0" smtClean="0"/>
              <a:t>Low danger: 1.3*d</a:t>
            </a:r>
          </a:p>
          <a:p>
            <a:r>
              <a:rPr lang="en-US" dirty="0" smtClean="0"/>
              <a:t>Medium danger: 1.4*d</a:t>
            </a:r>
          </a:p>
          <a:p>
            <a:r>
              <a:rPr lang="en-US" dirty="0" smtClean="0"/>
              <a:t>High danger: 1.5*d</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869" y="3253000"/>
            <a:ext cx="3714287" cy="27123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2879" y="1247329"/>
            <a:ext cx="3839306" cy="2455129"/>
          </a:xfrm>
          <a:prstGeom prst="rect">
            <a:avLst/>
          </a:prstGeom>
        </p:spPr>
      </p:pic>
    </p:spTree>
    <p:extLst>
      <p:ext uri="{BB962C8B-B14F-4D97-AF65-F5344CB8AC3E}">
        <p14:creationId xmlns:p14="http://schemas.microsoft.com/office/powerpoint/2010/main" val="2096056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RRT Constrained</a:t>
            </a:r>
            <a:endParaRPr lang="en-US" dirty="0"/>
          </a:p>
        </p:txBody>
      </p:sp>
      <p:sp>
        <p:nvSpPr>
          <p:cNvPr id="3" name="Content Placeholder 2"/>
          <p:cNvSpPr>
            <a:spLocks noGrp="1"/>
          </p:cNvSpPr>
          <p:nvPr>
            <p:ph idx="1"/>
          </p:nvPr>
        </p:nvSpPr>
        <p:spPr/>
        <p:txBody>
          <a:bodyPr>
            <a:normAutofit/>
          </a:bodyPr>
          <a:lstStyle/>
          <a:p>
            <a:pPr>
              <a:buFont typeface="Arial"/>
              <a:buChar char="•"/>
            </a:pPr>
            <a:r>
              <a:rPr lang="en-US" dirty="0" smtClean="0">
                <a:solidFill>
                  <a:srgbClr val="FFFFFF"/>
                </a:solidFill>
              </a:rPr>
              <a:t>Constraints</a:t>
            </a:r>
            <a:r>
              <a:rPr lang="en-US" dirty="0">
                <a:solidFill>
                  <a:srgbClr val="FFFFFF"/>
                </a:solidFill>
              </a:rPr>
              <a:t>:</a:t>
            </a:r>
            <a:endParaRPr lang="en-US" dirty="0"/>
          </a:p>
          <a:p>
            <a:pPr>
              <a:buFont typeface="Arial"/>
              <a:buChar char="•"/>
            </a:pPr>
            <a:r>
              <a:rPr lang="en-US" dirty="0">
                <a:solidFill>
                  <a:srgbClr val="FFFFFF"/>
                </a:solidFill>
              </a:rPr>
              <a:t>Limit on acceleration</a:t>
            </a:r>
            <a:endParaRPr lang="en-US" dirty="0"/>
          </a:p>
          <a:p>
            <a:pPr>
              <a:buFont typeface="Arial"/>
              <a:buChar char="•"/>
            </a:pPr>
            <a:endParaRPr lang="en-US" dirty="0"/>
          </a:p>
          <a:p>
            <a:pPr>
              <a:buFont typeface="Arial"/>
              <a:buChar char="•"/>
            </a:pPr>
            <a:r>
              <a:rPr lang="en-US" dirty="0">
                <a:solidFill>
                  <a:srgbClr val="FFFFFF"/>
                </a:solidFill>
              </a:rPr>
              <a:t>Limit on turning angle</a:t>
            </a:r>
            <a:endParaRPr lang="en-US" dirty="0"/>
          </a:p>
          <a:p>
            <a:pPr>
              <a:lnSpc>
                <a:spcPct val="100000"/>
              </a:lnSpc>
            </a:pPr>
            <a:endParaRPr lang="en-US" dirty="0"/>
          </a:p>
          <a:p>
            <a:pPr marL="0" indent="0">
              <a:buNone/>
            </a:pPr>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286" y="6139409"/>
            <a:ext cx="1542249" cy="40212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801" y="2157414"/>
            <a:ext cx="2928271" cy="3198112"/>
          </a:xfrm>
          <a:prstGeom prst="rect">
            <a:avLst/>
          </a:prstGeom>
        </p:spPr>
      </p:pic>
      <p:sp>
        <p:nvSpPr>
          <p:cNvPr id="10" name="Down Arrow 9"/>
          <p:cNvSpPr/>
          <p:nvPr/>
        </p:nvSpPr>
        <p:spPr>
          <a:xfrm>
            <a:off x="2551176" y="3374136"/>
            <a:ext cx="228600" cy="557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9221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344</TotalTime>
  <Words>533</Words>
  <Application>Microsoft Office PowerPoint</Application>
  <PresentationFormat>Widescreen</PresentationFormat>
  <Paragraphs>119</Paragraphs>
  <Slides>19</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Aldhabi</vt:lpstr>
      <vt:lpstr>Arial</vt:lpstr>
      <vt:lpstr>Calibri</vt:lpstr>
      <vt:lpstr>Trebuchet MS</vt:lpstr>
      <vt:lpstr>Tw Cen MT</vt:lpstr>
      <vt:lpstr>Wingdings</vt:lpstr>
      <vt:lpstr>Circuit</vt:lpstr>
      <vt:lpstr>RRT for Quadrotor Motion Planning  with Danger Zones in The Environment</vt:lpstr>
      <vt:lpstr>Introduction</vt:lpstr>
      <vt:lpstr>Project Definition</vt:lpstr>
      <vt:lpstr>Why RRT?</vt:lpstr>
      <vt:lpstr>Basic RRT</vt:lpstr>
      <vt:lpstr>Graphical user interface (GUI)</vt:lpstr>
      <vt:lpstr>Danger Zones</vt:lpstr>
      <vt:lpstr>Cost function</vt:lpstr>
      <vt:lpstr>RRT Constrained</vt:lpstr>
      <vt:lpstr>Path smoothing</vt:lpstr>
      <vt:lpstr>PATH SMOOTHING</vt:lpstr>
      <vt:lpstr>Path smoothing</vt:lpstr>
      <vt:lpstr>Developing map</vt:lpstr>
      <vt:lpstr>3D environment</vt:lpstr>
      <vt:lpstr>Final Result</vt:lpstr>
      <vt:lpstr>Conclusion</vt:lpstr>
      <vt:lpstr>References</vt:lpstr>
      <vt:lpstr>PowerPoint Presentation</vt:lpstr>
      <vt:lpstr>Collision checking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Roya Sabbagh</dc:creator>
  <cp:lastModifiedBy>Roya Sabbagh</cp:lastModifiedBy>
  <cp:revision>36</cp:revision>
  <dcterms:created xsi:type="dcterms:W3CDTF">2015-12-01T20:57:28Z</dcterms:created>
  <dcterms:modified xsi:type="dcterms:W3CDTF">2015-12-04T19:35:36Z</dcterms:modified>
</cp:coreProperties>
</file>